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3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D8E6-776E-4E91-96EA-D557CA2C5EF1}" type="datetimeFigureOut">
              <a:rPr lang="ar-IQ" smtClean="0"/>
              <a:t>10/11/1442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0405-34B5-488A-ADFD-84D0C0869CB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971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D8E6-776E-4E91-96EA-D557CA2C5EF1}" type="datetimeFigureOut">
              <a:rPr lang="ar-IQ" smtClean="0"/>
              <a:t>10/11/1442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0405-34B5-488A-ADFD-84D0C0869CB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023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D8E6-776E-4E91-96EA-D557CA2C5EF1}" type="datetimeFigureOut">
              <a:rPr lang="ar-IQ" smtClean="0"/>
              <a:t>10/11/1442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0405-34B5-488A-ADFD-84D0C0869CB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840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D8E6-776E-4E91-96EA-D557CA2C5EF1}" type="datetimeFigureOut">
              <a:rPr lang="ar-IQ" smtClean="0"/>
              <a:t>10/11/1442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0405-34B5-488A-ADFD-84D0C0869CB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793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D8E6-776E-4E91-96EA-D557CA2C5EF1}" type="datetimeFigureOut">
              <a:rPr lang="ar-IQ" smtClean="0"/>
              <a:t>10/11/1442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0405-34B5-488A-ADFD-84D0C0869CB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4211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D8E6-776E-4E91-96EA-D557CA2C5EF1}" type="datetimeFigureOut">
              <a:rPr lang="ar-IQ" smtClean="0"/>
              <a:t>10/11/1442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0405-34B5-488A-ADFD-84D0C0869CB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979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D8E6-776E-4E91-96EA-D557CA2C5EF1}" type="datetimeFigureOut">
              <a:rPr lang="ar-IQ" smtClean="0"/>
              <a:t>10/11/1442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0405-34B5-488A-ADFD-84D0C0869CB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782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D8E6-776E-4E91-96EA-D557CA2C5EF1}" type="datetimeFigureOut">
              <a:rPr lang="ar-IQ" smtClean="0"/>
              <a:t>10/11/1442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0405-34B5-488A-ADFD-84D0C0869CB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436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D8E6-776E-4E91-96EA-D557CA2C5EF1}" type="datetimeFigureOut">
              <a:rPr lang="ar-IQ" smtClean="0"/>
              <a:t>10/11/1442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0405-34B5-488A-ADFD-84D0C0869CB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587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D8E6-776E-4E91-96EA-D557CA2C5EF1}" type="datetimeFigureOut">
              <a:rPr lang="ar-IQ" smtClean="0"/>
              <a:t>10/11/1442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0405-34B5-488A-ADFD-84D0C0869CB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511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D8E6-776E-4E91-96EA-D557CA2C5EF1}" type="datetimeFigureOut">
              <a:rPr lang="ar-IQ" smtClean="0"/>
              <a:t>10/11/1442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0405-34B5-488A-ADFD-84D0C0869CB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714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DD8E6-776E-4E91-96EA-D557CA2C5EF1}" type="datetimeFigureOut">
              <a:rPr lang="ar-IQ" smtClean="0"/>
              <a:t>10/11/1442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0405-34B5-488A-ADFD-84D0C0869CB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058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37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8" y="2410386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7262"/>
            <a:ext cx="2095500" cy="23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62" y="-91425"/>
            <a:ext cx="717304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5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-4355" y="-33409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000" b="1" dirty="0" smtClean="0">
                <a:cs typeface="+mj-cs"/>
              </a:rPr>
              <a:t>Hemodynamic disorder s</a:t>
            </a:r>
          </a:p>
          <a:p>
            <a:pPr algn="ctr"/>
            <a:r>
              <a:rPr lang="en-US" sz="8000" b="1" dirty="0">
                <a:cs typeface="+mj-cs"/>
              </a:rPr>
              <a:t> </a:t>
            </a:r>
            <a:r>
              <a:rPr lang="en-US" sz="8000" b="1" dirty="0" smtClean="0">
                <a:cs typeface="+mj-cs"/>
              </a:rPr>
              <a:t>Edema</a:t>
            </a:r>
            <a:endParaRPr lang="ar-IQ" sz="8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378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nfoth\Desktop\10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45569" y="175475"/>
            <a:ext cx="1944216" cy="12241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Edema</a:t>
            </a:r>
            <a:endParaRPr lang="ar-IQ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788586" y="1468622"/>
            <a:ext cx="5544616" cy="9361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effectLst/>
                <a:latin typeface="Helvetica"/>
                <a:ea typeface="Calibri"/>
              </a:rPr>
              <a:t>excess fluid trapped in your body's tissue</a:t>
            </a:r>
            <a:r>
              <a:rPr lang="en-US" b="1" dirty="0" smtClean="0">
                <a:solidFill>
                  <a:srgbClr val="111111"/>
                </a:solidFill>
                <a:effectLst/>
                <a:latin typeface="Helvetica"/>
                <a:ea typeface="Calibri"/>
              </a:rPr>
              <a:t>s</a:t>
            </a:r>
            <a:r>
              <a:rPr lang="en-US" dirty="0" smtClean="0">
                <a:solidFill>
                  <a:srgbClr val="111111"/>
                </a:solidFill>
                <a:effectLst/>
                <a:latin typeface="Helvetica"/>
                <a:ea typeface="Calibri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extravasculary</a:t>
            </a:r>
            <a:r>
              <a:rPr lang="en-US" dirty="0" smtClean="0">
                <a:solidFill>
                  <a:srgbClr val="111111"/>
                </a:solidFill>
                <a:effectLst/>
                <a:latin typeface="Helvetica"/>
                <a:ea typeface="Calibri"/>
              </a:rPr>
              <a:t>).</a:t>
            </a:r>
            <a:endParaRPr lang="ar-IQ" dirty="0"/>
          </a:p>
        </p:txBody>
      </p:sp>
      <p:sp>
        <p:nvSpPr>
          <p:cNvPr id="6" name="Rounded Rectangle 5"/>
          <p:cNvSpPr/>
          <p:nvPr/>
        </p:nvSpPr>
        <p:spPr>
          <a:xfrm>
            <a:off x="1422399" y="2636912"/>
            <a:ext cx="196391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I</a:t>
            </a:r>
            <a:r>
              <a:rPr lang="en-US" sz="2800" b="1" dirty="0" smtClean="0"/>
              <a:t>nterstitial</a:t>
            </a:r>
          </a:p>
          <a:p>
            <a:pPr algn="ctr"/>
            <a:r>
              <a:rPr lang="en-US" sz="2800" b="1" dirty="0" smtClean="0"/>
              <a:t>tissue</a:t>
            </a:r>
            <a:r>
              <a:rPr lang="en-US" sz="2800" dirty="0" smtClean="0"/>
              <a:t> </a:t>
            </a:r>
            <a:endParaRPr lang="ar-IQ" sz="2800" dirty="0"/>
          </a:p>
        </p:txBody>
      </p:sp>
      <p:sp>
        <p:nvSpPr>
          <p:cNvPr id="7" name="Rectangle 6"/>
          <p:cNvSpPr/>
          <p:nvPr/>
        </p:nvSpPr>
        <p:spPr>
          <a:xfrm>
            <a:off x="6372200" y="2636912"/>
            <a:ext cx="1728192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Serous  cavity</a:t>
            </a:r>
            <a:endParaRPr lang="ar-IQ" sz="2400" b="1" dirty="0"/>
          </a:p>
        </p:txBody>
      </p:sp>
      <p:sp>
        <p:nvSpPr>
          <p:cNvPr id="8" name="Oval 7"/>
          <p:cNvSpPr/>
          <p:nvPr/>
        </p:nvSpPr>
        <p:spPr>
          <a:xfrm>
            <a:off x="3851920" y="2636912"/>
            <a:ext cx="1872208" cy="11521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/>
                <a:latin typeface="Helvetica"/>
                <a:ea typeface="Times New Roman"/>
              </a:rPr>
              <a:t>capillaries leak fluid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2399" y="4149080"/>
            <a:ext cx="6677993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cs typeface="+mj-cs"/>
              </a:rPr>
              <a:t>M</a:t>
            </a:r>
            <a:r>
              <a:rPr lang="en-US" sz="2800" b="1" dirty="0" err="1" smtClean="0">
                <a:solidFill>
                  <a:srgbClr val="C00000"/>
                </a:solidFill>
                <a:cs typeface="+mj-cs"/>
              </a:rPr>
              <a:t>edication</a:t>
            </a:r>
            <a:r>
              <a:rPr lang="en-US" sz="2800" b="1" dirty="0" smtClean="0">
                <a:cs typeface="+mj-cs"/>
              </a:rPr>
              <a:t>, </a:t>
            </a:r>
            <a:r>
              <a:rPr lang="en-US" sz="2800" b="1" dirty="0" smtClean="0">
                <a:solidFill>
                  <a:srgbClr val="FFC000"/>
                </a:solidFill>
                <a:cs typeface="+mj-cs"/>
              </a:rPr>
              <a:t>pregnancy </a:t>
            </a:r>
            <a:r>
              <a:rPr lang="en-US" sz="2800" b="1" dirty="0" smtClean="0">
                <a:solidFill>
                  <a:srgbClr val="92D050"/>
                </a:solidFill>
                <a:cs typeface="+mj-cs"/>
              </a:rPr>
              <a:t>congestive heart failure</a:t>
            </a:r>
            <a:r>
              <a:rPr lang="en-US" sz="2800" b="1" dirty="0" smtClean="0">
                <a:cs typeface="+mj-cs"/>
              </a:rPr>
              <a:t>, kidney disease or </a:t>
            </a:r>
            <a:r>
              <a:rPr lang="en-US" sz="2800" b="1" dirty="0" smtClean="0">
                <a:solidFill>
                  <a:schemeClr val="tx1"/>
                </a:solidFill>
                <a:cs typeface="+mj-cs"/>
              </a:rPr>
              <a:t>cirrhosis of the liver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ar-IQ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2" y="0"/>
            <a:ext cx="4464496" cy="86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5400" b="1" dirty="0" smtClean="0">
                <a:cs typeface="+mj-cs"/>
              </a:rPr>
              <a:t>Mild Causes</a:t>
            </a:r>
            <a:endParaRPr lang="ar-IQ" sz="5400" b="1" dirty="0"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5776" y="864096"/>
            <a:ext cx="5112568" cy="9807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	</a:t>
            </a:r>
            <a:r>
              <a:rPr lang="en-US" sz="2800" b="1" dirty="0" smtClean="0"/>
              <a:t>Sitting or staying in one position for too long</a:t>
            </a:r>
            <a:endParaRPr lang="ar-IQ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555776" y="1988840"/>
            <a:ext cx="5112568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l" rtl="0">
              <a:lnSpc>
                <a:spcPts val="1680"/>
              </a:lnSpc>
              <a:spcAft>
                <a:spcPts val="900"/>
              </a:spcAft>
              <a:buSzPts val="1000"/>
              <a:tabLst>
                <a:tab pos="457200" algn="l"/>
              </a:tabLst>
            </a:pPr>
            <a:r>
              <a:rPr lang="en-US" dirty="0" smtClean="0">
                <a:solidFill>
                  <a:srgbClr val="111111"/>
                </a:solidFill>
                <a:effectLst/>
                <a:latin typeface="Helvetica"/>
                <a:ea typeface="Times New Roman"/>
                <a:cs typeface="Arial"/>
              </a:rPr>
              <a:t>         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Helvetica"/>
                <a:ea typeface="Times New Roman"/>
                <a:cs typeface="Arial"/>
              </a:rPr>
              <a:t>Eating too much salty food</a:t>
            </a:r>
            <a:endParaRPr lang="en-US" sz="2400" b="1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2930878"/>
            <a:ext cx="511256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dirty="0" smtClean="0"/>
              <a:t>	</a:t>
            </a:r>
            <a:r>
              <a:rPr lang="en-GB" sz="2800" b="1" dirty="0" smtClean="0"/>
              <a:t>High blood  pressure medications</a:t>
            </a:r>
            <a:endParaRPr lang="ar-IQ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552872" y="3861048"/>
            <a:ext cx="511547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2400" b="1" dirty="0" smtClean="0"/>
              <a:t>No steroidal anti-inflammatory drugs</a:t>
            </a:r>
          </a:p>
          <a:p>
            <a:pPr algn="ctr"/>
            <a:r>
              <a:rPr lang="en-GB" sz="2400" b="1" dirty="0" smtClean="0"/>
              <a:t>	Steroid drugs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555776" y="5085184"/>
            <a:ext cx="5112568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2400" b="1" dirty="0" smtClean="0"/>
              <a:t>diabetes medications called </a:t>
            </a:r>
            <a:r>
              <a:rPr lang="en-GB" sz="2400" b="1" dirty="0" err="1" smtClean="0"/>
              <a:t>thiazolidinediones</a:t>
            </a:r>
            <a:endParaRPr lang="ar-IQ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552872" y="5949280"/>
            <a:ext cx="5115472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3600" b="1" dirty="0" smtClean="0"/>
              <a:t>pregnant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10729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/>
              <a:t>Mechanism  of  edema  formation</a:t>
            </a:r>
            <a:endParaRPr lang="ar-IQ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4211960" y="980728"/>
            <a:ext cx="381642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Capillary hydrostatic pressure</a:t>
            </a:r>
            <a:endParaRPr lang="ar-IQ" b="1" dirty="0"/>
          </a:p>
        </p:txBody>
      </p:sp>
      <p:sp>
        <p:nvSpPr>
          <p:cNvPr id="4" name="Rectangle 3"/>
          <p:cNvSpPr/>
          <p:nvPr/>
        </p:nvSpPr>
        <p:spPr>
          <a:xfrm>
            <a:off x="4211960" y="2276872"/>
            <a:ext cx="3816424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Lymphatic  obstruction</a:t>
            </a:r>
            <a:endParaRPr lang="ar-IQ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177726" y="3501008"/>
            <a:ext cx="38164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/>
              <a:t>Hypoproteniemia</a:t>
            </a:r>
            <a:endParaRPr lang="ar-IQ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995936" y="4941168"/>
            <a:ext cx="38164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Capillary permeability</a:t>
            </a:r>
            <a:endParaRPr lang="ar-IQ" sz="3200" b="1" dirty="0"/>
          </a:p>
        </p:txBody>
      </p:sp>
      <p:pic>
        <p:nvPicPr>
          <p:cNvPr id="4099" name="Picture 3" descr="C:\Users\alnfoth\Desktop\11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2595"/>
            <a:ext cx="3528392" cy="273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2952328" cy="86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b="1" dirty="0" smtClean="0"/>
              <a:t>Types  of </a:t>
            </a:r>
            <a:r>
              <a:rPr lang="en-GB" sz="2800" b="1" dirty="0" err="1" smtClean="0"/>
              <a:t>edema</a:t>
            </a:r>
            <a:endParaRPr lang="ar-IQ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286018" y="620688"/>
            <a:ext cx="5904656" cy="7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Peripheral edema: This affects the feet ankles, legs, hands, and arms. ...</a:t>
            </a:r>
            <a:endParaRPr lang="ar-IQ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340768"/>
            <a:ext cx="5904656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Pulmonary edema: Excess fluid collects in the lungs, making breathing difficult</a:t>
            </a:r>
            <a:r>
              <a:rPr lang="en-US" dirty="0" smtClean="0"/>
              <a:t>. ...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3208131" y="2084131"/>
            <a:ext cx="5904656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Cerebral edema: This occurs in the brain. .</a:t>
            </a:r>
            <a:endParaRPr lang="ar-IQ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-144016" y="2832139"/>
            <a:ext cx="6048672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Macular edema: This is a serious complication of diabetic </a:t>
            </a:r>
            <a:r>
              <a:rPr lang="en-US" dirty="0" smtClean="0"/>
              <a:t>retinopathy</a:t>
            </a:r>
            <a:endParaRPr lang="ar-IQ" dirty="0"/>
          </a:p>
        </p:txBody>
      </p:sp>
      <p:sp>
        <p:nvSpPr>
          <p:cNvPr id="8" name="Rectangle 7"/>
          <p:cNvSpPr/>
          <p:nvPr/>
        </p:nvSpPr>
        <p:spPr>
          <a:xfrm>
            <a:off x="3208131" y="3624227"/>
            <a:ext cx="59046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Hydropercardial edema : in pericardial sac</a:t>
            </a:r>
            <a:endParaRPr lang="ar-IQ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" y="4344307"/>
            <a:ext cx="55657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12" y="5103274"/>
            <a:ext cx="556577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" y="5999162"/>
            <a:ext cx="55657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98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nfoth\Desktop\1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4450"/>
            <a:ext cx="2460868" cy="100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nfoth\Desktop\1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53" y="4077072"/>
            <a:ext cx="681097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nfoth\Desktop\1333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340769"/>
            <a:ext cx="686397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nfoth\Desktop\10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9"/>
            <a:ext cx="2678657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7453" y="5949280"/>
            <a:ext cx="6810971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4-  contain .high specific gravity ,inflammatory cells, </a:t>
            </a:r>
            <a:r>
              <a:rPr lang="en-US" sz="2400" b="1" dirty="0" err="1" smtClean="0"/>
              <a:t>paranchymal</a:t>
            </a:r>
            <a:r>
              <a:rPr lang="en-US" sz="2400" b="1" dirty="0" smtClean="0"/>
              <a:t> cell</a:t>
            </a:r>
            <a:endParaRPr lang="ar-IQ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646606" y="44450"/>
            <a:ext cx="6497394" cy="10082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effectLst/>
                <a:latin typeface="Times New Roman"/>
                <a:ea typeface="Calibri"/>
              </a:rPr>
              <a:t>systemic conditions that alter the pressure in blood vessels, causing fluid to leave the vascular system</a:t>
            </a:r>
            <a:endParaRPr lang="ar-IQ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678657" y="3140969"/>
            <a:ext cx="6465343" cy="936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is fluid buildup caused by tissue leakage due to inflammation or local cellular damage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38574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8626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4"/>
            <a:ext cx="2681516" cy="186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78" y="4329338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2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171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DR.Ahmed Saker</cp:lastModifiedBy>
  <cp:revision>12</cp:revision>
  <dcterms:created xsi:type="dcterms:W3CDTF">2021-06-19T10:37:20Z</dcterms:created>
  <dcterms:modified xsi:type="dcterms:W3CDTF">2021-06-19T12:53:04Z</dcterms:modified>
</cp:coreProperties>
</file>